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274" r:id="rId4"/>
    <p:sldId id="446" r:id="rId5"/>
    <p:sldId id="276" r:id="rId6"/>
    <p:sldId id="451" r:id="rId7"/>
    <p:sldId id="419" r:id="rId8"/>
    <p:sldId id="420" r:id="rId9"/>
    <p:sldId id="461" r:id="rId10"/>
    <p:sldId id="460" r:id="rId11"/>
    <p:sldId id="415" r:id="rId12"/>
    <p:sldId id="395" r:id="rId13"/>
    <p:sldId id="417" r:id="rId14"/>
    <p:sldId id="462" r:id="rId15"/>
    <p:sldId id="456" r:id="rId16"/>
    <p:sldId id="457" r:id="rId17"/>
    <p:sldId id="426" r:id="rId18"/>
    <p:sldId id="428" r:id="rId19"/>
    <p:sldId id="425" r:id="rId20"/>
    <p:sldId id="440" r:id="rId21"/>
    <p:sldId id="439" r:id="rId22"/>
    <p:sldId id="421" r:id="rId23"/>
    <p:sldId id="454" r:id="rId24"/>
    <p:sldId id="423" r:id="rId25"/>
    <p:sldId id="453" r:id="rId26"/>
    <p:sldId id="447" r:id="rId27"/>
    <p:sldId id="441" r:id="rId28"/>
    <p:sldId id="431" r:id="rId29"/>
    <p:sldId id="449" r:id="rId30"/>
    <p:sldId id="429" r:id="rId31"/>
    <p:sldId id="450" r:id="rId32"/>
    <p:sldId id="435" r:id="rId33"/>
    <p:sldId id="433" r:id="rId34"/>
    <p:sldId id="436" r:id="rId35"/>
    <p:sldId id="437" r:id="rId36"/>
    <p:sldId id="443" r:id="rId37"/>
    <p:sldId id="438" r:id="rId38"/>
    <p:sldId id="444" r:id="rId39"/>
    <p:sldId id="434" r:id="rId40"/>
    <p:sldId id="349" r:id="rId41"/>
    <p:sldId id="458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AA141-4650-4A37-95FC-F8077557ADC6}">
          <p14:sldIdLst>
            <p14:sldId id="274"/>
            <p14:sldId id="446"/>
            <p14:sldId id="276"/>
          </p14:sldIdLst>
        </p14:section>
        <p14:section name="Променливи и типове данни" id="{5AECA080-1CC6-435F-8E7E-FF13724C1945}">
          <p14:sldIdLst>
            <p14:sldId id="451"/>
            <p14:sldId id="419"/>
            <p14:sldId id="420"/>
          </p14:sldIdLst>
        </p14:section>
        <p14:section name="Четене на потребителски вход" id="{B71512FD-6C8D-4F0E-A3A1-A4356E95118E}">
          <p14:sldIdLst>
            <p14:sldId id="461"/>
            <p14:sldId id="460"/>
            <p14:sldId id="415"/>
            <p14:sldId id="395"/>
            <p14:sldId id="417"/>
          </p14:sldIdLst>
        </p14:section>
        <p14:section name="Прости операции" id="{B64CAFB2-9F31-4569-B9A4-9BE158680A48}">
          <p14:sldIdLst>
            <p14:sldId id="462"/>
            <p14:sldId id="456"/>
            <p14:sldId id="457"/>
            <p14:sldId id="426"/>
            <p14:sldId id="428"/>
            <p14:sldId id="425"/>
            <p14:sldId id="440"/>
            <p14:sldId id="439"/>
            <p14:sldId id="421"/>
          </p14:sldIdLst>
        </p14:section>
        <p14:section name="Печатане на екрана" id="{586D64DA-A092-4901-8495-14050A9DD9AC}">
          <p14:sldIdLst>
            <p14:sldId id="454"/>
            <p14:sldId id="423"/>
            <p14:sldId id="453"/>
            <p14:sldId id="447"/>
            <p14:sldId id="441"/>
            <p14:sldId id="431"/>
            <p14:sldId id="449"/>
            <p14:sldId id="429"/>
            <p14:sldId id="450"/>
          </p14:sldIdLst>
        </p14:section>
        <p14:section name="Печатане на екрана" id="{4161CB0E-561C-474C-A29B-9055503315DB}">
          <p14:sldIdLst/>
        </p14:section>
        <p14:section name="Графично приложение" id="{624B1BED-1895-460A-9E3F-9B87CD055AC1}">
          <p14:sldIdLst>
            <p14:sldId id="435"/>
            <p14:sldId id="433"/>
            <p14:sldId id="436"/>
            <p14:sldId id="437"/>
            <p14:sldId id="443"/>
            <p14:sldId id="438"/>
            <p14:sldId id="444"/>
            <p14:sldId id="434"/>
          </p14:sldIdLst>
        </p14:section>
        <p14:section name="Обобщение" id="{E8E89E94-E30E-41AC-AE57-78FE94567DF2}">
          <p14:sldIdLst>
            <p14:sldId id="349"/>
            <p14:sldId id="458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86" d="100"/>
          <a:sy n="86" d="100"/>
        </p:scale>
        <p:origin x="32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6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1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35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12" y="1524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413493" y="2237376"/>
            <a:ext cx="2614434" cy="2698097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41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2286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151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softuni.bg/foru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конзола</a:t>
            </a:r>
            <a:r>
              <a:rPr lang="ru-RU" dirty="0"/>
              <a:t>, </a:t>
            </a:r>
            <a:r>
              <a:rPr lang="ru-RU" dirty="0" err="1"/>
              <a:t>аритметични</a:t>
            </a:r>
            <a:r>
              <a:rPr lang="ru-RU" dirty="0"/>
              <a:t>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2358106"/>
            <a:ext cx="2160896" cy="571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1" y="4012164"/>
            <a:ext cx="2093517" cy="22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пресмятане на лице на квадрат със страна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</a:t>
            </a:r>
            <a:r>
              <a:rPr lang="bg-BG"/>
              <a:t>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4267200"/>
            <a:ext cx="8001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a *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22052"/>
            <a:ext cx="800100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36612" y="3365881"/>
            <a:ext cx="1828800" cy="540149"/>
            <a:chOff x="736384" y="4800599"/>
            <a:chExt cx="3032427" cy="540149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75012" y="3352800"/>
            <a:ext cx="1676400" cy="540149"/>
            <a:chOff x="736384" y="4800599"/>
            <a:chExt cx="3032427" cy="540149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дробно число</a:t>
            </a:r>
            <a:r>
              <a:rPr lang="en-US" sz="3200" dirty="0"/>
              <a:t> </a:t>
            </a:r>
            <a:r>
              <a:rPr lang="bg-BG" sz="3200" dirty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4429339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inches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Console.WriteLine(centimeters);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5309" y="1780640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6612" y="3498451"/>
            <a:ext cx="2385191" cy="540149"/>
            <a:chOff x="736384" y="4800599"/>
            <a:chExt cx="3032427" cy="540149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7.62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7816" y="3487493"/>
            <a:ext cx="2448217" cy="540149"/>
            <a:chOff x="736384" y="4800599"/>
            <a:chExt cx="3032427" cy="540149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7521">
            <a:off x="2346296" y="2207013"/>
            <a:ext cx="2183403" cy="2183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91" y="1120966"/>
            <a:ext cx="3222114" cy="3222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6427">
            <a:off x="7074622" y="1773371"/>
            <a:ext cx="3529896" cy="35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 се </a:t>
            </a:r>
            <a:r>
              <a:rPr lang="ru-RU" sz="3200" dirty="0" err="1"/>
              <a:t>напише</a:t>
            </a:r>
            <a:r>
              <a:rPr lang="ru-RU" sz="3200" dirty="0"/>
              <a:t> </a:t>
            </a:r>
            <a:r>
              <a:rPr lang="ru-RU" sz="3200" dirty="0" err="1"/>
              <a:t>програма</a:t>
            </a:r>
            <a:r>
              <a:rPr lang="ru-RU" sz="3200" dirty="0"/>
              <a:t>, </a:t>
            </a:r>
            <a:r>
              <a:rPr lang="ru-RU" sz="3200" dirty="0" err="1"/>
              <a:t>която</a:t>
            </a:r>
            <a:r>
              <a:rPr lang="ru-RU" sz="3200" dirty="0"/>
              <a:t>:</a:t>
            </a:r>
          </a:p>
          <a:p>
            <a:pPr lvl="1"/>
            <a:r>
              <a:rPr lang="ru-RU" sz="3000" dirty="0"/>
              <a:t>Чете от </a:t>
            </a:r>
            <a:r>
              <a:rPr lang="ru-RU" sz="3000" dirty="0" err="1"/>
              <a:t>конзолата</a:t>
            </a:r>
            <a:r>
              <a:rPr lang="en-US" sz="3000" dirty="0"/>
              <a:t> </a:t>
            </a:r>
            <a:r>
              <a:rPr lang="ru-RU" sz="30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име</a:t>
            </a:r>
            <a:r>
              <a:rPr lang="ru-RU" sz="3000" dirty="0"/>
              <a:t> на </a:t>
            </a:r>
            <a:r>
              <a:rPr lang="ru-RU" sz="3000" dirty="0" err="1"/>
              <a:t>човек</a:t>
            </a:r>
            <a:r>
              <a:rPr lang="ru-RU" sz="3000" dirty="0"/>
              <a:t>, </a:t>
            </a:r>
            <a:r>
              <a:rPr lang="ru-RU" sz="3000" dirty="0" err="1"/>
              <a:t>въведено</a:t>
            </a:r>
            <a:r>
              <a:rPr lang="ru-RU" sz="3000" dirty="0"/>
              <a:t> от потребителя</a:t>
            </a:r>
          </a:p>
          <a:p>
            <a:pPr lvl="1"/>
            <a:r>
              <a:rPr lang="ru-RU" sz="3000" dirty="0" err="1"/>
              <a:t>Отпечатва</a:t>
            </a:r>
            <a:r>
              <a:rPr lang="ru-RU" sz="3000" dirty="0"/>
              <a:t> 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&lt;name&gt;!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3000" dirty="0"/>
              <a:t>, където </a:t>
            </a:r>
            <a:r>
              <a:rPr lang="en-US" sz="3000" dirty="0"/>
              <a:t>&lt;name&gt; </a:t>
            </a:r>
            <a:r>
              <a:rPr lang="ru-RU" sz="3000" dirty="0"/>
              <a:t>е </a:t>
            </a:r>
            <a:r>
              <a:rPr lang="bg-BG" sz="3000" dirty="0"/>
              <a:t>въведеното</a:t>
            </a:r>
            <a:r>
              <a:rPr lang="ru-RU" sz="3000" dirty="0"/>
              <a:t> </a:t>
            </a:r>
            <a:r>
              <a:rPr lang="bg-BG" sz="3000" dirty="0"/>
              <a:t>преди</a:t>
            </a:r>
            <a:r>
              <a:rPr lang="ru-RU" sz="3000" dirty="0"/>
              <a:t> </a:t>
            </a:r>
            <a:r>
              <a:rPr lang="ru-RU" sz="3000" dirty="0" err="1"/>
              <a:t>това</a:t>
            </a:r>
            <a:r>
              <a:rPr lang="ru-RU" sz="3000" dirty="0"/>
              <a:t> </a:t>
            </a:r>
            <a:r>
              <a:rPr lang="ru-RU" sz="3000" dirty="0" err="1"/>
              <a:t>име</a:t>
            </a:r>
            <a:endParaRPr lang="ru-RU" sz="3000" dirty="0"/>
          </a:p>
          <a:p>
            <a:r>
              <a:rPr lang="ru-RU" sz="3200" dirty="0"/>
              <a:t>Примерен вход и </a:t>
            </a:r>
            <a:r>
              <a:rPr lang="ru-RU" sz="3200" dirty="0" err="1"/>
              <a:t>изход</a:t>
            </a:r>
            <a:r>
              <a:rPr lang="ru-RU" sz="3200" dirty="0"/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 </a:t>
            </a:r>
            <a:r>
              <a:rPr lang="bg-BG" dirty="0"/>
              <a:t>пример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4212" y="4267200"/>
            <a:ext cx="4572000" cy="566309"/>
            <a:chOff x="736384" y="4800599"/>
            <a:chExt cx="4572000" cy="566309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Petar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2782802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Petar!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4412" y="4267200"/>
            <a:ext cx="5065799" cy="566310"/>
            <a:chOff x="491073" y="4800599"/>
            <a:chExt cx="5065799" cy="56631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91073" y="4800600"/>
              <a:ext cx="1488539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Viktor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3031290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Viktor!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2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</a:t>
            </a:r>
            <a:r>
              <a:rPr lang="bg-BG" dirty="0"/>
              <a:t>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360612" y="2391828"/>
            <a:ext cx="7466054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719" y="6027003"/>
            <a:ext cx="1053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https://judge.softuni.bg/Contests/Practice/Index/151#2</a:t>
            </a:r>
            <a:endParaRPr lang="en-US" dirty="0"/>
          </a:p>
          <a:p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66" y="3148958"/>
            <a:ext cx="2132054" cy="1363407"/>
          </a:xfrm>
          <a:prstGeom prst="wedgeRoundRectCallout">
            <a:avLst>
              <a:gd name="adj1" fmla="val -56269"/>
              <a:gd name="adj2" fmla="val -377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Курсорът остава на същия ред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0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102" y="2278466"/>
            <a:ext cx="4507622" cy="897528"/>
          </a:xfrm>
          <a:prstGeom prst="wedgeRoundRectCallout">
            <a:avLst>
              <a:gd name="adj1" fmla="val -55503"/>
              <a:gd name="adj2" fmla="val 489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7212" y="3674688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57358" y="5828676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7696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769620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813" y="280981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32102"/>
            <a:ext cx="564038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error 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510" y="279225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4741039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52547" y="519500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52547" y="5646887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/>
          </a:p>
          <a:p>
            <a:pPr>
              <a:spcBef>
                <a:spcPts val="3000"/>
              </a:spcBef>
            </a:pPr>
            <a:r>
              <a:rPr lang="bg-BG" dirty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Особености при деление</a:t>
            </a:r>
            <a:r>
              <a:rPr lang="en-US" dirty="0"/>
              <a:t> </a:t>
            </a:r>
            <a:r>
              <a:rPr lang="bg-BG" dirty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12" y="2398693"/>
            <a:ext cx="5113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42012" y="282709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25142" y="5601549"/>
            <a:ext cx="3339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32105" y="5191203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8896" y="4757556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пресмятаме числени изрази</a:t>
            </a:r>
          </a:p>
          <a:p>
            <a:endParaRPr lang="bg-BG" dirty="0"/>
          </a:p>
          <a:p>
            <a:pPr>
              <a:spcBef>
                <a:spcPts val="1200"/>
              </a:spcBef>
            </a:pPr>
            <a:r>
              <a:rPr lang="bg-BG" dirty="0"/>
              <a:t>Изчисляване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861060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8610601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Console.WriteLine(area);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781404" y="1720003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5859">
            <a:off x="5384421" y="3056016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2270702"/>
            <a:ext cx="2514598" cy="272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9812" y="2175995"/>
            <a:ext cx="2515911" cy="2724372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76400"/>
            <a:ext cx="1143001" cy="754816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170" y="2552770"/>
            <a:ext cx="1253901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{2}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 {1}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04012" y="3886200"/>
            <a:ext cx="4343400" cy="937287"/>
          </a:xfrm>
          <a:prstGeom prst="wedgeRoundRectCallout">
            <a:avLst>
              <a:gd name="adj1" fmla="val -66207"/>
              <a:gd name="adj2" fmla="val 473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третия аргумент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интерполация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...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 (2)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{firstName} {lastName}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{town}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669874" y="3086628"/>
            <a:ext cx="3122613" cy="1699340"/>
          </a:xfrm>
          <a:prstGeom prst="wedgeRoundRectCallout">
            <a:avLst>
              <a:gd name="adj1" fmla="val -55693"/>
              <a:gd name="adj2" fmla="val 42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се замества със стойността на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съответната променлива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66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/>
              <a:t>Закръгляне до следващо (по-голямо) цяло число: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Закръгляне 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Закръгляне до най-близко число: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55856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386596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down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51816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one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(112.345, 1);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112.3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two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(123.456, 2);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three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(566.7899, 3);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566.79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825" y="4389183"/>
            <a:ext cx="3686188" cy="868618"/>
          </a:xfrm>
          <a:prstGeom prst="wedgeRoundRectCallout">
            <a:avLst>
              <a:gd name="adj1" fmla="val -53315"/>
              <a:gd name="adj2" fmla="val 495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цифри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десетичната запетая</a:t>
            </a:r>
          </a:p>
        </p:txBody>
      </p:sp>
    </p:spTree>
    <p:extLst>
      <p:ext uri="{BB962C8B-B14F-4D97-AF65-F5344CB8AC3E}">
        <p14:creationId xmlns:p14="http://schemas.microsoft.com/office/powerpoint/2010/main" val="385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2362200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2540865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 въвежда радиуса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</a:t>
            </a:r>
            <a:r>
              <a:rPr lang="bg-BG" dirty="0"/>
              <a:t>на кръг и изчислява лицето и периметъра на кръга</a:t>
            </a:r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/>
              <a:t>Периметър 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/>
              <a:t> *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889997" y="3936515"/>
            <a:ext cx="7748008" cy="1040285"/>
            <a:chOff x="736384" y="4800599"/>
            <a:chExt cx="7748008" cy="104028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12.5663706143592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12.5663706143592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9997" y="5235091"/>
            <a:ext cx="7748008" cy="1040285"/>
            <a:chOff x="736384" y="4800599"/>
            <a:chExt cx="7748008" cy="104028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452.38934211693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75.398223686155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271F7D-B51B-4290-A330-C4FE73E7F13B}"/>
              </a:ext>
            </a:extLst>
          </p:cNvPr>
          <p:cNvGrpSpPr/>
          <p:nvPr/>
        </p:nvGrpSpPr>
        <p:grpSpPr>
          <a:xfrm>
            <a:off x="9316124" y="3900316"/>
            <a:ext cx="2344381" cy="2163887"/>
            <a:chOff x="9316124" y="3900316"/>
            <a:chExt cx="2344381" cy="2163887"/>
          </a:xfrm>
        </p:grpSpPr>
        <p:sp>
          <p:nvSpPr>
            <p:cNvPr id="21" name="Текстово поле 20">
              <a:extLst>
                <a:ext uri="{FF2B5EF4-FFF2-40B4-BE49-F238E27FC236}">
                  <a16:creationId xmlns:a16="http://schemas.microsoft.com/office/drawing/2014/main" id="{8C555B23-8978-4B33-ACE2-03FF6180275C}"/>
                </a:ext>
              </a:extLst>
            </p:cNvPr>
            <p:cNvSpPr txBox="1"/>
            <p:nvPr/>
          </p:nvSpPr>
          <p:spPr>
            <a:xfrm>
              <a:off x="11285081" y="3900316"/>
              <a:ext cx="375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953CCB-55D3-4D07-8C1C-3042E9E94D38}"/>
                </a:ext>
              </a:extLst>
            </p:cNvPr>
            <p:cNvGrpSpPr/>
            <p:nvPr/>
          </p:nvGrpSpPr>
          <p:grpSpPr>
            <a:xfrm>
              <a:off x="9316124" y="3900319"/>
              <a:ext cx="2250288" cy="2163884"/>
              <a:chOff x="9316124" y="3900319"/>
              <a:chExt cx="2250288" cy="2163884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E5EFC7A7-0540-444C-8BD2-0127C17982F4}"/>
                  </a:ext>
                </a:extLst>
              </p:cNvPr>
              <p:cNvSpPr/>
              <p:nvPr/>
            </p:nvSpPr>
            <p:spPr>
              <a:xfrm>
                <a:off x="9316124" y="3900319"/>
                <a:ext cx="2228822" cy="2163884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7" name="Право съединение 16">
                <a:extLst>
                  <a:ext uri="{FF2B5EF4-FFF2-40B4-BE49-F238E27FC236}">
                    <a16:creationId xmlns:a16="http://schemas.microsoft.com/office/drawing/2014/main" id="{A647AC74-C043-403B-A3BD-1EFB7F4162D8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>
                <a:off x="10430535" y="4976800"/>
                <a:ext cx="788008" cy="77051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аво съединение 19">
                <a:extLst>
                  <a:ext uri="{FF2B5EF4-FFF2-40B4-BE49-F238E27FC236}">
                    <a16:creationId xmlns:a16="http://schemas.microsoft.com/office/drawing/2014/main" id="{0D839D82-4BA2-455B-8B5A-03E2E302F584}"/>
                  </a:ext>
                </a:extLst>
              </p:cNvPr>
              <p:cNvCxnSpPr>
                <a:stCxn id="15" idx="2"/>
                <a:endCxn id="15" idx="6"/>
              </p:cNvCxnSpPr>
              <p:nvPr/>
            </p:nvCxnSpPr>
            <p:spPr>
              <a:xfrm>
                <a:off x="9316124" y="4982261"/>
                <a:ext cx="222882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Текстово поле 21">
                <a:extLst>
                  <a:ext uri="{FF2B5EF4-FFF2-40B4-BE49-F238E27FC236}">
                    <a16:creationId xmlns:a16="http://schemas.microsoft.com/office/drawing/2014/main" id="{8A9D24B9-5EB7-4DD6-9640-4E9F8E29DE80}"/>
                  </a:ext>
                </a:extLst>
              </p:cNvPr>
              <p:cNvSpPr txBox="1"/>
              <p:nvPr/>
            </p:nvSpPr>
            <p:spPr>
              <a:xfrm>
                <a:off x="10221941" y="4595767"/>
                <a:ext cx="1344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 (</a:t>
                </a:r>
                <a:r>
                  <a:rPr lang="bg-BG" sz="2000" dirty="0"/>
                  <a:t>център</a:t>
                </a:r>
                <a:r>
                  <a:rPr lang="en-US" sz="2000" dirty="0"/>
                  <a:t>)</a:t>
                </a:r>
              </a:p>
            </p:txBody>
          </p:sp>
          <p:sp>
            <p:nvSpPr>
              <p:cNvPr id="23" name="Текстово поле 22">
                <a:extLst>
                  <a:ext uri="{FF2B5EF4-FFF2-40B4-BE49-F238E27FC236}">
                    <a16:creationId xmlns:a16="http://schemas.microsoft.com/office/drawing/2014/main" id="{3F76447B-5070-4EAD-AEA3-A8EB8EA70079}"/>
                  </a:ext>
                </a:extLst>
              </p:cNvPr>
              <p:cNvSpPr txBox="1"/>
              <p:nvPr/>
            </p:nvSpPr>
            <p:spPr>
              <a:xfrm>
                <a:off x="10430535" y="5282854"/>
                <a:ext cx="380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</a:t>
                </a:r>
              </a:p>
            </p:txBody>
          </p:sp>
          <p:sp>
            <p:nvSpPr>
              <p:cNvPr id="24" name="Текстово поле 23">
                <a:extLst>
                  <a:ext uri="{FF2B5EF4-FFF2-40B4-BE49-F238E27FC236}">
                    <a16:creationId xmlns:a16="http://schemas.microsoft.com/office/drawing/2014/main" id="{655B208F-AF43-41DA-864F-D7EF10F9D1AD}"/>
                  </a:ext>
                </a:extLst>
              </p:cNvPr>
              <p:cNvSpPr txBox="1"/>
              <p:nvPr/>
            </p:nvSpPr>
            <p:spPr>
              <a:xfrm>
                <a:off x="9316124" y="4953735"/>
                <a:ext cx="982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= 2*R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447800"/>
            <a:ext cx="10515600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circle radius. r = 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perimeter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" + area);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" + perimeter);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  <a:p>
            <a:r>
              <a:rPr lang="bg-BG" sz="3200" dirty="0"/>
              <a:t>Примерен вход и изход: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476375"/>
            <a:ext cx="2667000" cy="2333625"/>
          </a:xfrm>
          <a:prstGeom prst="roundRect">
            <a:avLst>
              <a:gd name="adj" fmla="val 1388"/>
            </a:avLst>
          </a:prstGeom>
        </p:spPr>
      </p:pic>
      <p:grpSp>
        <p:nvGrpSpPr>
          <p:cNvPr id="6" name="Group 5"/>
          <p:cNvGrpSpPr/>
          <p:nvPr/>
        </p:nvGrpSpPr>
        <p:grpSpPr>
          <a:xfrm>
            <a:off x="1310592" y="3996284"/>
            <a:ext cx="4001480" cy="1988237"/>
            <a:chOff x="753023" y="4800600"/>
            <a:chExt cx="6194743" cy="1988237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522516" y="5274575"/>
              <a:ext cx="4425250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70612" y="3996286"/>
            <a:ext cx="4266678" cy="1988237"/>
            <a:chOff x="753023" y="4800600"/>
            <a:chExt cx="6605300" cy="198823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2515" y="5274575"/>
              <a:ext cx="4835808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240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1752600"/>
            <a:ext cx="10944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{0}",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{0}",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812" y="6130797"/>
            <a:ext cx="12039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600" dirty="0"/>
              <a:t>Тестване на решението: </a:t>
            </a:r>
            <a:r>
              <a:rPr lang="en-US" sz="2600" dirty="0">
                <a:hlinkClick r:id="rId2"/>
              </a:rPr>
              <a:t>https://judge.softuni.bg/Contests/Practice/Index/151#6</a:t>
            </a:r>
            <a:endParaRPr lang="en-US" sz="2600" dirty="0"/>
          </a:p>
        </p:txBody>
      </p:sp>
      <p:pic>
        <p:nvPicPr>
          <p:cNvPr id="6" name="Picture 47">
            <a:extLst>
              <a:ext uri="{FF2B5EF4-FFF2-40B4-BE49-F238E27FC236}">
                <a16:creationId xmlns:a16="http://schemas.microsoft.com/office/drawing/2014/main" id="{2BC9F421-B68F-4C6B-BA19-FDBFF0D7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1151121"/>
            <a:ext cx="2667000" cy="2333625"/>
          </a:xfrm>
          <a:prstGeom prst="roundRect">
            <a:avLst>
              <a:gd name="adj" fmla="val 1388"/>
            </a:avLst>
          </a:prstGeom>
        </p:spPr>
      </p:pic>
    </p:spTree>
    <p:extLst>
      <p:ext uri="{BB962C8B-B14F-4D97-AF65-F5344CB8AC3E}">
        <p14:creationId xmlns:p14="http://schemas.microsoft.com/office/powerpoint/2010/main" val="41289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операции</a:t>
            </a:r>
            <a:endParaRPr lang="en-US" dirty="0"/>
          </a:p>
          <a:p>
            <a:pPr marL="723900" lvl="1" indent="-368300"/>
            <a:r>
              <a:rPr lang="bg-BG" dirty="0"/>
              <a:t>Работа с текст</a:t>
            </a:r>
          </a:p>
          <a:p>
            <a:pPr marL="723900" lvl="1" indent="-368300"/>
            <a:r>
              <a:rPr lang="bg-BG" dirty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AD864-ABE6-4B8E-BC77-982C4BD6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98" y="3655504"/>
            <a:ext cx="2312015" cy="231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7A000-F94C-4A16-96C7-CDB562C1C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4650215"/>
            <a:ext cx="1600200" cy="1534385"/>
          </a:xfrm>
          <a:prstGeom prst="rect">
            <a:avLst/>
          </a:prstGeom>
        </p:spPr>
      </p:pic>
      <p:pic>
        <p:nvPicPr>
          <p:cNvPr id="8" name="Picture 7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BB85A63-41A6-48E2-8AF2-E8085CCB95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7262" y="1763903"/>
            <a:ext cx="3572162" cy="4385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FD750-FF26-48BA-818F-AD382DCF4F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919">
            <a:off x="6917570" y="1566933"/>
            <a:ext cx="1657930" cy="16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828800"/>
            <a:ext cx="5631809" cy="23905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нов </a:t>
            </a:r>
            <a:r>
              <a:rPr lang="en-US" dirty="0"/>
              <a:t>Windows Forms Application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Конвертор за валути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8077200" cy="4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Нареждане на контролите в редактора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25368"/>
            <a:ext cx="10668000" cy="4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3827929"/>
            <a:ext cx="5602866" cy="2478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Настройки на отделните контроли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18212" y="1143000"/>
            <a:ext cx="5415892" cy="2553891"/>
          </a:xfrm>
          <a:prstGeom prst="wedgeRoundRectCallout">
            <a:avLst>
              <a:gd name="adj1" fmla="val -71955"/>
              <a:gd name="adj2" fmla="val 6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FormConverter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"BGN to EUR"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MaximizeBox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MinimizeBox = False</a:t>
            </a:r>
            <a:endParaRPr lang="bg-BG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FormBorderStyle = FixedSingle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1143000"/>
            <a:ext cx="3703419" cy="2553891"/>
          </a:xfrm>
          <a:prstGeom prst="wedgeRoundRectCallout">
            <a:avLst>
              <a:gd name="adj1" fmla="val -7793"/>
              <a:gd name="adj2" fmla="val 962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numericUpDownAmount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 = 1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Minimum = 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Maximum = 10000000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Right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DecimalPlaces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917323"/>
            <a:ext cx="4730092" cy="2553891"/>
          </a:xfrm>
          <a:prstGeom prst="wedgeRoundRectCallout">
            <a:avLst>
              <a:gd name="adj1" fmla="val -76955"/>
              <a:gd name="adj2" fmla="val 19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labelResult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AutoSize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BackColor = PaleGreen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MiddleCenter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14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Font.Bold = True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събития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" y="1152564"/>
            <a:ext cx="10944002" cy="52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Събития по контролите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09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FormConverter_Load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        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numericUpDownAmount_ValueChanged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numericUpDownAmount_KeyUp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KeyEventArgs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</p:txBody>
      </p:sp>
    </p:spTree>
    <p:extLst>
      <p:ext uri="{BB962C8B-B14F-4D97-AF65-F5344CB8AC3E}">
        <p14:creationId xmlns:p14="http://schemas.microsoft.com/office/powerpoint/2010/main" val="9261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Конвертиране от </a:t>
            </a:r>
            <a:r>
              <a:rPr lang="en-US" dirty="0"/>
              <a:t>BGN </a:t>
            </a:r>
            <a:r>
              <a:rPr lang="bg-BG" dirty="0"/>
              <a:t>към </a:t>
            </a:r>
            <a:r>
              <a:rPr lang="en-US" dirty="0"/>
              <a:t>EUR – </a:t>
            </a:r>
            <a:r>
              <a:rPr lang="bg-BG" dirty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4126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ConvertCurrency()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amountBGN = this.numericUpDownAmount.Value;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amountEUR = amountBGN / 1.95583m;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this.labelResult.Text = 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+ " BGN = " +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Math.Round(amountEUR, 2) + " EUR";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4" y="887250"/>
            <a:ext cx="6857998" cy="3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Въвеждане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745" y="1415967"/>
            <a:ext cx="2656308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3430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632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title="Software University @ Faceboo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4" y="3352800"/>
            <a:ext cx="2300588" cy="306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1981200"/>
            <a:ext cx="1421036" cy="1751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44" y="28531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076470" y="4688468"/>
            <a:ext cx="2191881" cy="578882"/>
          </a:xfrm>
          <a:prstGeom prst="wedgeRoundRectCallout">
            <a:avLst>
              <a:gd name="adj1" fmla="val 67896"/>
              <a:gd name="adj2" fmla="val 22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5103812" y="4399027"/>
            <a:ext cx="3721979" cy="578882"/>
          </a:xfrm>
          <a:prstGeom prst="wedgeRoundRectCallout">
            <a:avLst>
              <a:gd name="adj1" fmla="val -54114"/>
              <a:gd name="adj2" fmla="val 461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768391" y="5236022"/>
            <a:ext cx="4114800" cy="578882"/>
          </a:xfrm>
          <a:prstGeom prst="wedgeRoundRectCallout">
            <a:avLst>
              <a:gd name="adj1" fmla="val -56111"/>
              <a:gd name="adj2" fmla="val -3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1" grpId="0" uiExpand="1" build="p"/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int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double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char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символ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'#'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текст (низ)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Banana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/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DateTime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01-07-2017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06/06/1997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/>
          <p:cNvSpPr/>
          <p:nvPr/>
        </p:nvSpPr>
        <p:spPr>
          <a:xfrm>
            <a:off x="6221611" y="1219200"/>
            <a:ext cx="3688021" cy="2899919"/>
          </a:xfrm>
          <a:prstGeom prst="wedgeEllipseCallout">
            <a:avLst>
              <a:gd name="adj1" fmla="val -48582"/>
              <a:gd name="adj2" fmla="val 55368"/>
            </a:avLst>
          </a:prstGeom>
          <a:solidFill>
            <a:schemeClr val="tx2">
              <a:lumMod val="75000"/>
            </a:schemeClr>
          </a:solidFill>
          <a:ln w="66675">
            <a:solidFill>
              <a:srgbClr val="FF5549"/>
            </a:solidFill>
            <a:prstDash val="solid"/>
          </a:ln>
          <a:effectLst>
            <a:outerShdw dist="25400" dir="9600000" sx="98000" sy="98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конзола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33" y="1809591"/>
            <a:ext cx="3002844" cy="3002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0072">
            <a:off x="6962426" y="1565964"/>
            <a:ext cx="2206389" cy="22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Конзолата разбира само от текст</a:t>
            </a:r>
          </a:p>
          <a:p>
            <a:pPr lvl="1"/>
            <a:r>
              <a:rPr lang="bg-BG" sz="3000" dirty="0"/>
              <a:t>Всичко, което получаваме от конзолата, идва под формата на текст</a:t>
            </a:r>
          </a:p>
          <a:p>
            <a:pPr lvl="1"/>
            <a:r>
              <a:rPr lang="bg-BG" sz="3000" dirty="0"/>
              <a:t>Всичко, което печатаме на конзолата, се преобразува в текст</a:t>
            </a:r>
          </a:p>
          <a:p>
            <a:r>
              <a:rPr lang="bg-BG" dirty="0"/>
              <a:t>Командата за четене от конзолата:</a:t>
            </a:r>
          </a:p>
          <a:p>
            <a:pPr lvl="1"/>
            <a:r>
              <a:rPr lang="bg-BG" dirty="0"/>
              <a:t>Връща ни, като резултат</a:t>
            </a:r>
            <a:r>
              <a:rPr lang="en-US" dirty="0"/>
              <a:t> -</a:t>
            </a:r>
            <a:r>
              <a:rPr lang="bg-BG" dirty="0"/>
              <a:t> текста прочетен от конзолата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65212" y="5410200"/>
            <a:ext cx="4343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71B10-5708-4D38-93AE-41CE3ED9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5143172"/>
            <a:ext cx="2486025" cy="1057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92C6376-807E-48E3-9FA8-5F02FDA7926B}"/>
              </a:ext>
            </a:extLst>
          </p:cNvPr>
          <p:cNvSpPr/>
          <p:nvPr/>
        </p:nvSpPr>
        <p:spPr>
          <a:xfrm>
            <a:off x="5789612" y="54864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031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текст (низ) 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/>
              <a:t>Пример: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r>
              <a:rPr lang="en-US" dirty="0"/>
              <a:t> (2)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1036" y="1828800"/>
            <a:ext cx="627533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3541" y="3276600"/>
            <a:ext cx="6279071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2343</Words>
  <Application>Microsoft Office PowerPoint</Application>
  <PresentationFormat>Custom</PresentationFormat>
  <Paragraphs>401</Paragraphs>
  <Slides>41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текст (2)</vt:lpstr>
      <vt:lpstr>Четене на числа</vt:lpstr>
      <vt:lpstr>Четене на дробно число</vt:lpstr>
      <vt:lpstr>Прости операции</vt:lpstr>
      <vt:lpstr>Поздрав по име – пример</vt:lpstr>
      <vt:lpstr>Поздрав по име –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Съединяване на текст и числа (2)</vt:lpstr>
      <vt:lpstr>Закръгляне на числа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Лице на правоъгълник в равнината – пример</vt:lpstr>
      <vt:lpstr>Лице на правоъгълник в равнината – решение</vt:lpstr>
      <vt:lpstr>Графично приложение: конвертор от BGN към EUR</vt:lpstr>
      <vt:lpstr>Конвертор за валути</vt:lpstr>
      <vt:lpstr>Нареждане на контролите в редактора</vt:lpstr>
      <vt:lpstr>Настройки на отделните контроли</vt:lpstr>
      <vt:lpstr>Обработка на събития</vt:lpstr>
      <vt:lpstr>Събития по контролите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2018-02-10T12:24:19Z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